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Arim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g/a5yVDMhTvk4zyV8FFpM4hUWG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m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rimo-italic.fntdata"/><Relationship Id="rId6" Type="http://schemas.openxmlformats.org/officeDocument/2006/relationships/slide" Target="slides/slide1.xml"/><Relationship Id="rId18" Type="http://schemas.openxmlformats.org/officeDocument/2006/relationships/font" Target="fonts/Arim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10" Type="http://schemas.openxmlformats.org/officeDocument/2006/relationships/image" Target="../media/image2.jpg"/><Relationship Id="rId9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8.jpg"/><Relationship Id="rId7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5.png"/><Relationship Id="rId8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8.jp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86" name="Google Shape;86;p1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87" name="Google Shape;87;p1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7850237" y="3250109"/>
            <a:ext cx="9445526" cy="1886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Classificação Automática de CFOP e NCM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850237" y="5352009"/>
            <a:ext cx="9445526" cy="157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Este projeto de inteligência artificial visa revolucionar o compliance fiscal. Ele foca na classificação automática de produtos e serviços. Nosso plano de implementação será concluído em apenas três meses.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160157" y="9299561"/>
            <a:ext cx="3127820" cy="987457"/>
          </a:xfrm>
          <a:custGeom>
            <a:rect b="b" l="l" r="r" t="t"/>
            <a:pathLst>
              <a:path extrusionOk="0" h="1316609" w="4170426">
                <a:moveTo>
                  <a:pt x="0" y="0"/>
                </a:moveTo>
                <a:lnTo>
                  <a:pt x="4170426" y="0"/>
                </a:lnTo>
                <a:lnTo>
                  <a:pt x="4170426" y="1316609"/>
                </a:lnTo>
                <a:lnTo>
                  <a:pt x="0" y="1316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4" l="0" r="0" t="-146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22" name="Google Shape;22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224" name="Google Shape;224;p10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225" name="Google Shape;225;p10"/>
          <p:cNvSpPr/>
          <p:nvPr/>
        </p:nvSpPr>
        <p:spPr>
          <a:xfrm>
            <a:off x="0" y="0"/>
            <a:ext cx="18288000" cy="2860739"/>
          </a:xfrm>
          <a:custGeom>
            <a:rect b="b" l="l" r="r" t="t"/>
            <a:pathLst>
              <a:path extrusionOk="0" h="3814318" w="24384000">
                <a:moveTo>
                  <a:pt x="0" y="0"/>
                </a:moveTo>
                <a:lnTo>
                  <a:pt x="24384000" y="0"/>
                </a:lnTo>
                <a:lnTo>
                  <a:pt x="24384000" y="3814318"/>
                </a:lnTo>
                <a:lnTo>
                  <a:pt x="0" y="3814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4" r="-54" t="0"/>
            </a:stretch>
          </a:blipFill>
          <a:ln>
            <a:noFill/>
          </a:ln>
        </p:spPr>
      </p:sp>
      <p:sp>
        <p:nvSpPr>
          <p:cNvPr id="226" name="Google Shape;226;p10"/>
          <p:cNvSpPr txBox="1"/>
          <p:nvPr/>
        </p:nvSpPr>
        <p:spPr>
          <a:xfrm>
            <a:off x="800992" y="2947690"/>
            <a:ext cx="988414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8"/>
              <a:buFont typeface="Arial"/>
              <a:buNone/>
            </a:pPr>
            <a:r>
              <a:rPr b="1" i="0" lang="en-US" sz="4498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Resultados Esperados &amp; Chamada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227" name="Google Shape;227;p10"/>
          <p:cNvSpPr/>
          <p:nvPr/>
        </p:nvSpPr>
        <p:spPr>
          <a:xfrm>
            <a:off x="800992" y="4548634"/>
            <a:ext cx="1144238" cy="1373124"/>
          </a:xfrm>
          <a:custGeom>
            <a:rect b="b" l="l" r="r" t="t"/>
            <a:pathLst>
              <a:path extrusionOk="0" h="1830832" w="1525651">
                <a:moveTo>
                  <a:pt x="0" y="0"/>
                </a:moveTo>
                <a:lnTo>
                  <a:pt x="1525651" y="0"/>
                </a:lnTo>
                <a:lnTo>
                  <a:pt x="1525651" y="1830832"/>
                </a:lnTo>
                <a:lnTo>
                  <a:pt x="0" y="1830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0"/>
          <p:cNvSpPr txBox="1"/>
          <p:nvPr/>
        </p:nvSpPr>
        <p:spPr>
          <a:xfrm>
            <a:off x="2288381" y="4720232"/>
            <a:ext cx="2860774" cy="41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9"/>
              <a:buFont typeface="Arial"/>
              <a:buNone/>
            </a:pPr>
            <a:r>
              <a:rPr b="1" i="0" lang="en-US" sz="2249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Redução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288381" y="5081588"/>
            <a:ext cx="15198626" cy="5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2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Até 60% no primeiro trimestre.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230" name="Google Shape;230;p10"/>
          <p:cNvSpPr/>
          <p:nvPr/>
        </p:nvSpPr>
        <p:spPr>
          <a:xfrm>
            <a:off x="800992" y="5921723"/>
            <a:ext cx="1144238" cy="1373124"/>
          </a:xfrm>
          <a:custGeom>
            <a:rect b="b" l="l" r="r" t="t"/>
            <a:pathLst>
              <a:path extrusionOk="0" h="1830832" w="1525651">
                <a:moveTo>
                  <a:pt x="0" y="0"/>
                </a:moveTo>
                <a:lnTo>
                  <a:pt x="1525651" y="0"/>
                </a:lnTo>
                <a:lnTo>
                  <a:pt x="1525651" y="1830832"/>
                </a:lnTo>
                <a:lnTo>
                  <a:pt x="0" y="1830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0"/>
          <p:cNvSpPr txBox="1"/>
          <p:nvPr/>
        </p:nvSpPr>
        <p:spPr>
          <a:xfrm>
            <a:off x="2288381" y="6093321"/>
            <a:ext cx="2860774" cy="41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9"/>
              <a:buFont typeface="Arial"/>
              <a:buNone/>
            </a:pPr>
            <a:r>
              <a:rPr b="1" i="0" lang="en-US" sz="2249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ROI Potencial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2288381" y="6454676"/>
            <a:ext cx="15198626" cy="5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2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Economia média de R$ 500 mil/ano por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233" name="Google Shape;233;p10"/>
          <p:cNvSpPr/>
          <p:nvPr/>
        </p:nvSpPr>
        <p:spPr>
          <a:xfrm>
            <a:off x="800992" y="7294810"/>
            <a:ext cx="1144238" cy="1373124"/>
          </a:xfrm>
          <a:custGeom>
            <a:rect b="b" l="l" r="r" t="t"/>
            <a:pathLst>
              <a:path extrusionOk="0" h="1830832" w="1525651">
                <a:moveTo>
                  <a:pt x="0" y="0"/>
                </a:moveTo>
                <a:lnTo>
                  <a:pt x="1525651" y="0"/>
                </a:lnTo>
                <a:lnTo>
                  <a:pt x="1525651" y="1830832"/>
                </a:lnTo>
                <a:lnTo>
                  <a:pt x="0" y="1830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0"/>
          <p:cNvSpPr txBox="1"/>
          <p:nvPr/>
        </p:nvSpPr>
        <p:spPr>
          <a:xfrm>
            <a:off x="2288381" y="7466410"/>
            <a:ext cx="2860774" cy="41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9"/>
              <a:buFont typeface="Arial"/>
              <a:buNone/>
            </a:pPr>
            <a:r>
              <a:rPr b="1" i="0" lang="en-US" sz="2249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Próximos Passos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2288381" y="7827764"/>
            <a:ext cx="15198626" cy="5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2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Agende uma demonstração e adesão ao piloto.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800992" y="8734722"/>
            <a:ext cx="16686014" cy="92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2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Esperamos uma redução de erros fiscais em até 60%. O ROI potencial é uma economia de R$ 500 mil/ano. Agende uma demonstração para conhecer nossa solução.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5532950" y="9428558"/>
            <a:ext cx="2755011" cy="869728"/>
          </a:xfrm>
          <a:custGeom>
            <a:rect b="b" l="l" r="r" t="t"/>
            <a:pathLst>
              <a:path extrusionOk="0" h="1159637" w="3673348">
                <a:moveTo>
                  <a:pt x="0" y="0"/>
                </a:moveTo>
                <a:lnTo>
                  <a:pt x="3673348" y="0"/>
                </a:lnTo>
                <a:lnTo>
                  <a:pt x="3673348" y="1159637"/>
                </a:lnTo>
                <a:lnTo>
                  <a:pt x="0" y="1159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47" l="0" r="0" t="-146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42" name="Google Shape;242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244" name="Google Shape;244;p11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id="245" name="Google Shape;245;p11"/>
          <p:cNvSpPr txBox="1"/>
          <p:nvPr/>
        </p:nvSpPr>
        <p:spPr>
          <a:xfrm>
            <a:off x="1028700" y="1270329"/>
            <a:ext cx="5940967" cy="1075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3"/>
              <a:buFont typeface="Arial"/>
              <a:buNone/>
            </a:pPr>
            <a:r>
              <a:rPr b="0" i="0" lang="en-US" sz="6753" u="none" cap="none" strike="noStrike">
                <a:solidFill>
                  <a:srgbClr val="CBCCCE"/>
                </a:solidFill>
                <a:latin typeface="Arial"/>
                <a:ea typeface="Arial"/>
                <a:cs typeface="Arial"/>
                <a:sym typeface="Arial"/>
              </a:rPr>
              <a:t>Equipe  Legacy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679270" y="3309860"/>
            <a:ext cx="8464800" cy="7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Agentes Inteligentes Legacy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Alunos: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1. Arthur Neves de Oliveira Santos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2. Fabiana Gonçalves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3. Patrícia Monteiro Barbosa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rPr lang="en-US" sz="2851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r>
              <a:rPr b="0" i="0" lang="en-US" sz="2851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. Silvia Marques Almeida Rodrigues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1"/>
              <a:buFont typeface="Arial"/>
              <a:buNone/>
            </a:pPr>
            <a:r>
              <a:t/>
            </a:r>
            <a:endParaRPr b="0" i="0" sz="2851" u="none" cap="none" strike="noStrike">
              <a:solidFill>
                <a:srgbClr val="CBCCC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8628770" y="0"/>
            <a:ext cx="9573482" cy="10201275"/>
          </a:xfrm>
          <a:custGeom>
            <a:rect b="b" l="l" r="r" t="t"/>
            <a:pathLst>
              <a:path extrusionOk="0" h="13601700" w="12764643">
                <a:moveTo>
                  <a:pt x="0" y="0"/>
                </a:moveTo>
                <a:lnTo>
                  <a:pt x="12764643" y="0"/>
                </a:lnTo>
                <a:lnTo>
                  <a:pt x="12764643" y="13601700"/>
                </a:lnTo>
                <a:lnTo>
                  <a:pt x="0" y="13601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1733" r="-51733" t="0"/>
            </a:stretch>
          </a:blipFill>
          <a:ln>
            <a:noFill/>
          </a:ln>
        </p:spPr>
      </p:sp>
      <p:sp>
        <p:nvSpPr>
          <p:cNvPr id="248" name="Google Shape;248;p11"/>
          <p:cNvSpPr/>
          <p:nvPr/>
        </p:nvSpPr>
        <p:spPr>
          <a:xfrm>
            <a:off x="16002000" y="9436272"/>
            <a:ext cx="2286000" cy="850773"/>
          </a:xfrm>
          <a:custGeom>
            <a:rect b="b" l="l" r="r" t="t"/>
            <a:pathLst>
              <a:path extrusionOk="0" h="1134364" w="3048000">
                <a:moveTo>
                  <a:pt x="0" y="0"/>
                </a:moveTo>
                <a:lnTo>
                  <a:pt x="3048000" y="0"/>
                </a:lnTo>
                <a:lnTo>
                  <a:pt x="3048000" y="1134364"/>
                </a:lnTo>
                <a:lnTo>
                  <a:pt x="0" y="1134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2" l="-8764" r="-8764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95" name="Google Shape;95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97" name="Google Shape;97;p2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98" name="Google Shape;98;p2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7850237" y="1223368"/>
            <a:ext cx="708823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O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850237" y="3000078"/>
            <a:ext cx="9445526" cy="72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12"/>
              <a:buFont typeface="Arial"/>
              <a:buNone/>
            </a:pPr>
            <a:r>
              <a:rPr b="1" i="0" lang="en-US" sz="7312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38%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850237" y="3870722"/>
            <a:ext cx="944552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Empresas erram códigos fiscais (2023).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850237" y="5735688"/>
            <a:ext cx="9445526" cy="725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12"/>
              <a:buFont typeface="Arial"/>
              <a:buNone/>
            </a:pPr>
            <a:r>
              <a:rPr b="1" i="0" lang="en-US" sz="7312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R$1.2B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7850237" y="6606331"/>
            <a:ext cx="944552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Multas anuais por não conformidade.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850237" y="7378899"/>
            <a:ext cx="9445526" cy="157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Processos manuais de classificação são lentos e falhos. Isso causa erros fiscais e multas significativas. É um problema grave para empresas brasileiras.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5343093" y="9368475"/>
            <a:ext cx="2944940" cy="929735"/>
          </a:xfrm>
          <a:custGeom>
            <a:rect b="b" l="l" r="r" t="t"/>
            <a:pathLst>
              <a:path extrusionOk="0" h="1239647" w="3926586">
                <a:moveTo>
                  <a:pt x="0" y="0"/>
                </a:moveTo>
                <a:lnTo>
                  <a:pt x="3926586" y="0"/>
                </a:lnTo>
                <a:lnTo>
                  <a:pt x="3926586" y="1239647"/>
                </a:lnTo>
                <a:lnTo>
                  <a:pt x="0" y="1239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1" l="0" r="0" t="-145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10" name="Google Shape;110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>
            <a:off x="-85725" y="-150614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112" name="Google Shape;112;p3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113" name="Google Shape;113;p3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987475" y="3058566"/>
            <a:ext cx="647414" cy="647414"/>
          </a:xfrm>
          <a:custGeom>
            <a:rect b="b" l="l" r="r" t="t"/>
            <a:pathLst>
              <a:path extrusionOk="0"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/>
          <p:nvPr/>
        </p:nvSpPr>
        <p:spPr>
          <a:xfrm>
            <a:off x="5887491" y="3058566"/>
            <a:ext cx="647415" cy="647414"/>
          </a:xfrm>
          <a:custGeom>
            <a:rect b="b" l="l" r="r" t="t"/>
            <a:pathLst>
              <a:path extrusionOk="0" h="647414" w="647415">
                <a:moveTo>
                  <a:pt x="0" y="0"/>
                </a:moveTo>
                <a:lnTo>
                  <a:pt x="647415" y="0"/>
                </a:lnTo>
                <a:lnTo>
                  <a:pt x="647415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987475" y="6139755"/>
            <a:ext cx="647414" cy="647414"/>
          </a:xfrm>
          <a:custGeom>
            <a:rect b="b" l="l" r="r" t="t"/>
            <a:pathLst>
              <a:path extrusionOk="0"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 txBox="1"/>
          <p:nvPr/>
        </p:nvSpPr>
        <p:spPr>
          <a:xfrm>
            <a:off x="992238" y="1637854"/>
            <a:ext cx="708823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A Solução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913632" y="3084462"/>
            <a:ext cx="3624263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 Agente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634878" y="3695105"/>
            <a:ext cx="3624263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Levantamento de dados: Coletar e preparar dados;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6813649" y="3084462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Redução de Riscos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6813649" y="3564136"/>
            <a:ext cx="3624262" cy="1116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Minimiza erros humanos e problemas fiscais.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913632" y="6165651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Integração Fácil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913632" y="6645325"/>
            <a:ext cx="8524131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Via API Python, conecta-se a ERPs existentes.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992238" y="7417891"/>
            <a:ext cx="9445526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Nossa solução automatiza a classificação fiscal, reduzindo riscos. Ela integra-se facilmente.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29" name="Google Shape;12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131" name="Google Shape;131;p4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grpSp>
        <p:nvGrpSpPr>
          <p:cNvPr id="132" name="Google Shape;132;p4"/>
          <p:cNvGrpSpPr/>
          <p:nvPr/>
        </p:nvGrpSpPr>
        <p:grpSpPr>
          <a:xfrm>
            <a:off x="15201900" y="9206358"/>
            <a:ext cx="3086100" cy="3483918"/>
            <a:chOff x="0" y="-104775"/>
            <a:chExt cx="812800" cy="917575"/>
          </a:xfrm>
        </p:grpSpPr>
        <p:sp>
          <p:nvSpPr>
            <p:cNvPr id="133" name="Google Shape;13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A2A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7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4"/>
          <p:cNvSpPr/>
          <p:nvPr/>
        </p:nvSpPr>
        <p:spPr>
          <a:xfrm>
            <a:off x="1729949" y="-28685"/>
            <a:ext cx="15529351" cy="10229960"/>
          </a:xfrm>
          <a:custGeom>
            <a:rect b="b" l="l" r="r" t="t"/>
            <a:pathLst>
              <a:path extrusionOk="0" h="10229960" w="15529351">
                <a:moveTo>
                  <a:pt x="0" y="0"/>
                </a:moveTo>
                <a:lnTo>
                  <a:pt x="15529351" y="0"/>
                </a:lnTo>
                <a:lnTo>
                  <a:pt x="15529351" y="10229960"/>
                </a:lnTo>
                <a:lnTo>
                  <a:pt x="0" y="10229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 txBox="1"/>
          <p:nvPr/>
        </p:nvSpPr>
        <p:spPr>
          <a:xfrm>
            <a:off x="670172" y="11080551"/>
            <a:ext cx="16947654" cy="74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O mercado de softwares fiscais no Brasil movimenta R$ 5,6 bilhões. Existem 3,4 milhões de empresas que precisam de escrituração digital. A digitalização, impulsionada por IFRS e eSocial, acelera essa demanda.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41" name="Google Shape;14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143" name="Google Shape;143;p5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144" name="Google Shape;144;p5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992238" y="1114128"/>
            <a:ext cx="7746355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Vantagem Competitiva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146" name="Google Shape;146;p5"/>
          <p:cNvSpPr/>
          <p:nvPr/>
        </p:nvSpPr>
        <p:spPr>
          <a:xfrm>
            <a:off x="992238" y="2589162"/>
            <a:ext cx="708755" cy="708755"/>
          </a:xfrm>
          <a:custGeom>
            <a:rect b="b" l="l" r="r" t="t"/>
            <a:pathLst>
              <a:path extrusionOk="0" h="945007" w="945007">
                <a:moveTo>
                  <a:pt x="0" y="0"/>
                </a:moveTo>
                <a:lnTo>
                  <a:pt x="945007" y="0"/>
                </a:lnTo>
                <a:lnTo>
                  <a:pt x="945007" y="945007"/>
                </a:lnTo>
                <a:lnTo>
                  <a:pt x="0" y="945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2" l="0" r="2" t="0"/>
            </a:stretch>
          </a:blipFill>
          <a:ln>
            <a:noFill/>
          </a:ln>
        </p:spPr>
      </p:sp>
      <p:sp>
        <p:nvSpPr>
          <p:cNvPr id="147" name="Google Shape;147;p5"/>
          <p:cNvSpPr txBox="1"/>
          <p:nvPr/>
        </p:nvSpPr>
        <p:spPr>
          <a:xfrm>
            <a:off x="1984474" y="2631728"/>
            <a:ext cx="3754636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Treinamento Contínuo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984474" y="3111401"/>
            <a:ext cx="845328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Usa bases públicas e privadas para aprimoramento.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149" name="Google Shape;149;p5"/>
          <p:cNvSpPr/>
          <p:nvPr/>
        </p:nvSpPr>
        <p:spPr>
          <a:xfrm>
            <a:off x="992238" y="4391174"/>
            <a:ext cx="708755" cy="708755"/>
          </a:xfrm>
          <a:custGeom>
            <a:rect b="b" l="l" r="r" t="t"/>
            <a:pathLst>
              <a:path extrusionOk="0" h="945007" w="945007">
                <a:moveTo>
                  <a:pt x="0" y="0"/>
                </a:moveTo>
                <a:lnTo>
                  <a:pt x="945007" y="0"/>
                </a:lnTo>
                <a:lnTo>
                  <a:pt x="945007" y="945007"/>
                </a:lnTo>
                <a:lnTo>
                  <a:pt x="0" y="945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2" l="0" r="2" t="0"/>
            </a:stretch>
          </a:blipFill>
          <a:ln>
            <a:noFill/>
          </a:ln>
        </p:spPr>
      </p:sp>
      <p:sp>
        <p:nvSpPr>
          <p:cNvPr id="150" name="Google Shape;150;p5"/>
          <p:cNvSpPr txBox="1"/>
          <p:nvPr/>
        </p:nvSpPr>
        <p:spPr>
          <a:xfrm>
            <a:off x="1984474" y="4433739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Modelo Adaptativo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984474" y="4913411"/>
            <a:ext cx="845328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Aprende novos produtos em tempo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reencoded.png" id="152" name="Google Shape;152;p5"/>
          <p:cNvSpPr/>
          <p:nvPr/>
        </p:nvSpPr>
        <p:spPr>
          <a:xfrm>
            <a:off x="992238" y="6193185"/>
            <a:ext cx="708755" cy="708755"/>
          </a:xfrm>
          <a:custGeom>
            <a:rect b="b" l="l" r="r" t="t"/>
            <a:pathLst>
              <a:path extrusionOk="0" h="945007" w="945007">
                <a:moveTo>
                  <a:pt x="0" y="0"/>
                </a:moveTo>
                <a:lnTo>
                  <a:pt x="945007" y="0"/>
                </a:lnTo>
                <a:lnTo>
                  <a:pt x="945007" y="945007"/>
                </a:lnTo>
                <a:lnTo>
                  <a:pt x="0" y="945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2" l="0" r="2" t="0"/>
            </a:stretch>
          </a:blipFill>
          <a:ln>
            <a:noFill/>
          </a:ln>
        </p:spPr>
      </p:sp>
      <p:sp>
        <p:nvSpPr>
          <p:cNvPr id="153" name="Google Shape;153;p5"/>
          <p:cNvSpPr txBox="1"/>
          <p:nvPr/>
        </p:nvSpPr>
        <p:spPr>
          <a:xfrm>
            <a:off x="1984474" y="6235750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Alta Precisão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984474" y="6715422"/>
            <a:ext cx="845328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Foca na exatidão, integração fácil e baixo custo.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992238" y="7487990"/>
            <a:ext cx="9445526" cy="157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Nosso modelo preditivo via IA aprende continuamente. Ele se adapta a novos produtos rapidamente. Oferece alta precisão, integração fácil e baixo custo operacional.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0" name="Google Shape;16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162" name="Google Shape;162;p6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id="163" name="Google Shape;163;p6"/>
          <p:cNvSpPr txBox="1"/>
          <p:nvPr/>
        </p:nvSpPr>
        <p:spPr>
          <a:xfrm>
            <a:off x="992238" y="2348359"/>
            <a:ext cx="7088237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Concorrência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992238" y="3981152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Players Atuais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992238" y="4574232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Synchro, Mastersaf e Sovos são os principais concorrentes.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992238" y="5282952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2938" lvl="2" marL="428813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Arial"/>
              <a:buChar char="⚬"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Usam regras fiscais fixas.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992238" y="5835700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2938" lvl="2" marL="428813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Arial"/>
              <a:buChar char="⚬"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Menor adaptabilidade a mudanças.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9499401" y="3981152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Nossa Proposta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9499401" y="4574232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Um modelo preditivo baseado em inteligência artificial.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9499401" y="5282952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2938" lvl="2" marL="428813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Arial"/>
              <a:buChar char="⚬"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Reduz erros em mais de 30%.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9499401" y="5835700"/>
            <a:ext cx="7805886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2938" lvl="2" marL="428813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87"/>
              <a:buFont typeface="Arial"/>
              <a:buChar char="⚬"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Aprende e se adapta a novos cenários.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992238" y="6707386"/>
            <a:ext cx="16303526" cy="1116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Enquanto a concorrência usa regras fixas, nosso modelo preditivo via IA supera. Ele reduz erros em mais de 30% comparado a soluções tradicionais.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5414146" y="9379744"/>
            <a:ext cx="2873883" cy="907256"/>
          </a:xfrm>
          <a:custGeom>
            <a:rect b="b" l="l" r="r" t="t"/>
            <a:pathLst>
              <a:path extrusionOk="0" h="1209675" w="3831844">
                <a:moveTo>
                  <a:pt x="0" y="0"/>
                </a:moveTo>
                <a:lnTo>
                  <a:pt x="3831844" y="0"/>
                </a:lnTo>
                <a:lnTo>
                  <a:pt x="3831844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45" l="0" r="0" t="-145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78" name="Google Shape;17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180" name="Google Shape;180;p7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descr="preencoded.png" id="181" name="Google Shape;181;p7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7"/>
          <p:cNvSpPr txBox="1"/>
          <p:nvPr/>
        </p:nvSpPr>
        <p:spPr>
          <a:xfrm>
            <a:off x="7956575" y="812601"/>
            <a:ext cx="8355415" cy="957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62"/>
              <a:buFont typeface="Arial"/>
              <a:buNone/>
            </a:pPr>
            <a:r>
              <a:rPr b="1" i="0" lang="en-US" sz="5562" u="none" cap="none" strike="noStrike">
                <a:solidFill>
                  <a:srgbClr val="CBCCCE"/>
                </a:solidFill>
                <a:latin typeface="Arimo"/>
                <a:ea typeface="Arimo"/>
                <a:cs typeface="Arimo"/>
                <a:sym typeface="Arimo"/>
              </a:rPr>
              <a:t>Roadmap em 3 Meses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8169176" y="2646164"/>
            <a:ext cx="38100" cy="4626007"/>
          </a:xfrm>
          <a:custGeom>
            <a:rect b="b" l="l" r="r" t="t"/>
            <a:pathLst>
              <a:path extrusionOk="0" h="616800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6142609"/>
                </a:lnTo>
                <a:cubicBezTo>
                  <a:pt x="50800" y="6156579"/>
                  <a:pt x="39370" y="6168009"/>
                  <a:pt x="25400" y="6168009"/>
                </a:cubicBezTo>
                <a:cubicBezTo>
                  <a:pt x="11430" y="6168009"/>
                  <a:pt x="0" y="6156579"/>
                  <a:pt x="0" y="6142609"/>
                </a:cubicBezTo>
                <a:close/>
              </a:path>
            </a:pathLst>
          </a:cu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8450015" y="2946052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7845475" y="2641401"/>
            <a:ext cx="647414" cy="647414"/>
          </a:xfrm>
          <a:custGeom>
            <a:rect b="b" l="l" r="r" t="t"/>
            <a:pathLst>
              <a:path extrusionOk="0"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7"/>
          <p:cNvSpPr txBox="1"/>
          <p:nvPr/>
        </p:nvSpPr>
        <p:spPr>
          <a:xfrm>
            <a:off x="7956575" y="2775496"/>
            <a:ext cx="425203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11"/>
              <a:buFont typeface="Arial"/>
              <a:buNone/>
            </a:pPr>
            <a:r>
              <a:rPr b="1" i="0" lang="en-US" sz="3311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9586764" y="2667297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Mês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9586764" y="3146971"/>
            <a:ext cx="770899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Coleta de dados e definição de features fiscais.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8450015" y="4677072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7845475" y="4372421"/>
            <a:ext cx="647414" cy="647414"/>
          </a:xfrm>
          <a:custGeom>
            <a:rect b="b" l="l" r="r" t="t"/>
            <a:pathLst>
              <a:path extrusionOk="0"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7"/>
          <p:cNvSpPr txBox="1"/>
          <p:nvPr/>
        </p:nvSpPr>
        <p:spPr>
          <a:xfrm>
            <a:off x="7956575" y="4506515"/>
            <a:ext cx="425203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11"/>
              <a:buFont typeface="Arial"/>
              <a:buNone/>
            </a:pPr>
            <a:r>
              <a:rPr b="1" i="0" lang="en-US" sz="3311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9586764" y="4398317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Mês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9586764" y="4877991"/>
            <a:ext cx="770899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Prototipação e teste do modelo Python.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8450015" y="6408092"/>
            <a:ext cx="850583" cy="38100"/>
          </a:xfrm>
          <a:custGeom>
            <a:rect b="b" l="l" r="r" t="t"/>
            <a:pathLst>
              <a:path extrusionOk="0" h="50800" w="113411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1108710" y="0"/>
                </a:lnTo>
                <a:cubicBezTo>
                  <a:pt x="1122680" y="0"/>
                  <a:pt x="1134110" y="11430"/>
                  <a:pt x="1134110" y="25400"/>
                </a:cubicBezTo>
                <a:cubicBezTo>
                  <a:pt x="1134110" y="39370"/>
                  <a:pt x="1122680" y="50800"/>
                  <a:pt x="1108710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845475" y="6103441"/>
            <a:ext cx="647414" cy="647414"/>
          </a:xfrm>
          <a:custGeom>
            <a:rect b="b" l="l" r="r" t="t"/>
            <a:pathLst>
              <a:path extrusionOk="0" h="647414" w="647414">
                <a:moveTo>
                  <a:pt x="0" y="0"/>
                </a:moveTo>
                <a:lnTo>
                  <a:pt x="647414" y="0"/>
                </a:lnTo>
                <a:lnTo>
                  <a:pt x="647414" y="647414"/>
                </a:lnTo>
                <a:lnTo>
                  <a:pt x="0" y="64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7"/>
          <p:cNvSpPr txBox="1"/>
          <p:nvPr/>
        </p:nvSpPr>
        <p:spPr>
          <a:xfrm>
            <a:off x="7956575" y="6237535"/>
            <a:ext cx="425203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11"/>
              <a:buFont typeface="Arial"/>
              <a:buNone/>
            </a:pPr>
            <a:r>
              <a:rPr b="1" i="0" lang="en-US" sz="3311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9586764" y="6129337"/>
            <a:ext cx="3544044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-US" sz="2750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Mês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9586764" y="6609010"/>
            <a:ext cx="7708999" cy="663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Integração piloto com parceiro estratégico.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7850237" y="7381577"/>
            <a:ext cx="9445526" cy="157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0" i="0" lang="en-US" sz="2187" u="none" cap="none" strike="noStrike">
                <a:solidFill>
                  <a:srgbClr val="CFD0D8"/>
                </a:solidFill>
                <a:latin typeface="Arimo"/>
                <a:ea typeface="Arimo"/>
                <a:cs typeface="Arimo"/>
                <a:sym typeface="Arimo"/>
              </a:rPr>
              <a:t>Nosso roadmap de 3 meses começa com coleta de dados. Segue para prototipagem e testes. Finaliza com integração piloto, garantindo uma implementação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15574642" y="9345885"/>
            <a:ext cx="2713386" cy="902303"/>
          </a:xfrm>
          <a:custGeom>
            <a:rect b="b" l="l" r="r" t="t"/>
            <a:pathLst>
              <a:path extrusionOk="0" h="1203071" w="3617849">
                <a:moveTo>
                  <a:pt x="0" y="0"/>
                </a:moveTo>
                <a:lnTo>
                  <a:pt x="3617849" y="0"/>
                </a:lnTo>
                <a:lnTo>
                  <a:pt x="3617849" y="1203071"/>
                </a:lnTo>
                <a:lnTo>
                  <a:pt x="0" y="1203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" l="-2513" r="-2512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05" name="Google Shape;205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A2A2D">
              <a:alpha val="80392"/>
            </a:srgbClr>
          </a:solidFill>
          <a:ln>
            <a:noFill/>
          </a:ln>
        </p:spPr>
      </p:sp>
      <p:sp>
        <p:nvSpPr>
          <p:cNvPr descr="preencoded.png" id="207" name="Google Shape;207;p8">
            <a:hlinkClick r:id="rId4"/>
          </p:cNvPr>
          <p:cNvSpPr/>
          <p:nvPr/>
        </p:nvSpPr>
        <p:spPr>
          <a:xfrm>
            <a:off x="16049019" y="9686925"/>
            <a:ext cx="2153221" cy="514350"/>
          </a:xfrm>
          <a:custGeom>
            <a:rect b="b" l="l" r="r" t="t"/>
            <a:pathLst>
              <a:path extrusionOk="0" h="685800" w="2870962">
                <a:moveTo>
                  <a:pt x="0" y="0"/>
                </a:moveTo>
                <a:lnTo>
                  <a:pt x="2870962" y="0"/>
                </a:lnTo>
                <a:lnTo>
                  <a:pt x="287096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8" r="-80" t="0"/>
            </a:stretch>
          </a:blipFill>
          <a:ln>
            <a:noFill/>
          </a:ln>
        </p:spPr>
      </p:sp>
      <p:sp>
        <p:nvSpPr>
          <p:cNvPr id="208" name="Google Shape;208;p8"/>
          <p:cNvSpPr/>
          <p:nvPr/>
        </p:nvSpPr>
        <p:spPr>
          <a:xfrm>
            <a:off x="1813702" y="485801"/>
            <a:ext cx="16965454" cy="9885712"/>
          </a:xfrm>
          <a:custGeom>
            <a:rect b="b" l="l" r="r" t="t"/>
            <a:pathLst>
              <a:path extrusionOk="0" h="13180949" w="22620605">
                <a:moveTo>
                  <a:pt x="0" y="0"/>
                </a:moveTo>
                <a:lnTo>
                  <a:pt x="22620605" y="0"/>
                </a:lnTo>
                <a:lnTo>
                  <a:pt x="22620605" y="13180949"/>
                </a:lnTo>
                <a:lnTo>
                  <a:pt x="0" y="13180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201" l="0" r="0" t="-7202"/>
            </a:stretch>
          </a:blipFill>
          <a:ln>
            <a:noFill/>
          </a:ln>
        </p:spPr>
      </p:sp>
      <p:sp>
        <p:nvSpPr>
          <p:cNvPr id="209" name="Google Shape;209;p8"/>
          <p:cNvSpPr/>
          <p:nvPr/>
        </p:nvSpPr>
        <p:spPr>
          <a:xfrm>
            <a:off x="-4870324" y="0"/>
            <a:ext cx="7690485" cy="10926318"/>
          </a:xfrm>
          <a:custGeom>
            <a:rect b="b" l="l" r="r" t="t"/>
            <a:pathLst>
              <a:path extrusionOk="0" h="14568424" w="10253980">
                <a:moveTo>
                  <a:pt x="0" y="0"/>
                </a:moveTo>
                <a:lnTo>
                  <a:pt x="10253980" y="0"/>
                </a:lnTo>
                <a:lnTo>
                  <a:pt x="10253980" y="14568424"/>
                </a:lnTo>
                <a:lnTo>
                  <a:pt x="0" y="14568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6550" r="-56550" t="0"/>
            </a:stretch>
          </a:blipFill>
          <a:ln>
            <a:noFill/>
          </a:ln>
        </p:spPr>
      </p:sp>
      <p:sp>
        <p:nvSpPr>
          <p:cNvPr id="210" name="Google Shape;210;p8"/>
          <p:cNvSpPr/>
          <p:nvPr/>
        </p:nvSpPr>
        <p:spPr>
          <a:xfrm>
            <a:off x="15580509" y="9516731"/>
            <a:ext cx="2707481" cy="854774"/>
          </a:xfrm>
          <a:custGeom>
            <a:rect b="b" l="l" r="r" t="t"/>
            <a:pathLst>
              <a:path extrusionOk="0" h="1139698" w="3609975">
                <a:moveTo>
                  <a:pt x="0" y="0"/>
                </a:moveTo>
                <a:lnTo>
                  <a:pt x="3609975" y="0"/>
                </a:lnTo>
                <a:lnTo>
                  <a:pt x="3609975" y="1139698"/>
                </a:lnTo>
                <a:lnTo>
                  <a:pt x="0" y="1139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10" l="0" r="0" t="-316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D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5244462" y="3086100"/>
            <a:ext cx="4105941" cy="4114800"/>
          </a:xfrm>
          <a:custGeom>
            <a:rect b="b" l="l" r="r" t="t"/>
            <a:pathLst>
              <a:path extrusionOk="0" h="4114800" w="4105941">
                <a:moveTo>
                  <a:pt x="0" y="0"/>
                </a:moveTo>
                <a:lnTo>
                  <a:pt x="4105941" y="0"/>
                </a:lnTo>
                <a:lnTo>
                  <a:pt x="41059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4" r="-105" t="0"/>
            </a:stretch>
          </a:blipFill>
          <a:ln>
            <a:noFill/>
          </a:ln>
        </p:spPr>
      </p:sp>
      <p:sp>
        <p:nvSpPr>
          <p:cNvPr id="216" name="Google Shape;216;p9"/>
          <p:cNvSpPr/>
          <p:nvPr/>
        </p:nvSpPr>
        <p:spPr>
          <a:xfrm>
            <a:off x="0" y="-1137957"/>
            <a:ext cx="19002852" cy="11858625"/>
          </a:xfrm>
          <a:custGeom>
            <a:rect b="b" l="l" r="r" t="t"/>
            <a:pathLst>
              <a:path extrusionOk="0" h="15811500" w="25337136">
                <a:moveTo>
                  <a:pt x="0" y="0"/>
                </a:moveTo>
                <a:lnTo>
                  <a:pt x="25337136" y="0"/>
                </a:lnTo>
                <a:lnTo>
                  <a:pt x="25337136" y="15811500"/>
                </a:lnTo>
                <a:lnTo>
                  <a:pt x="0" y="15811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10" l="0" r="0" t="-3409"/>
            </a:stretch>
          </a:blipFill>
          <a:ln>
            <a:noFill/>
          </a:ln>
        </p:spPr>
      </p:sp>
      <p:sp>
        <p:nvSpPr>
          <p:cNvPr id="217" name="Google Shape;217;p9"/>
          <p:cNvSpPr/>
          <p:nvPr/>
        </p:nvSpPr>
        <p:spPr>
          <a:xfrm>
            <a:off x="15234272" y="9322958"/>
            <a:ext cx="3053715" cy="964025"/>
          </a:xfrm>
          <a:custGeom>
            <a:rect b="b" l="l" r="r" t="t"/>
            <a:pathLst>
              <a:path extrusionOk="0" h="1285367" w="4071620">
                <a:moveTo>
                  <a:pt x="0" y="0"/>
                </a:moveTo>
                <a:lnTo>
                  <a:pt x="4071620" y="0"/>
                </a:lnTo>
                <a:lnTo>
                  <a:pt x="4071620" y="1285367"/>
                </a:lnTo>
                <a:lnTo>
                  <a:pt x="0" y="1285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15" l="0" r="0" t="-316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